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DM Sans Semi Bold"/>
      <p:regular r:id="rId15"/>
    </p:embeddedFont>
    <p:embeddedFont>
      <p:font typeface="DM Sans Semi Bold"/>
      <p:regular r:id="rId16"/>
    </p:embeddedFont>
    <p:embeddedFont>
      <p:font typeface="DM Sans Semi Bold"/>
      <p:regular r:id="rId17"/>
    </p:embeddedFont>
    <p:embeddedFont>
      <p:font typeface="DM Sans Semi Bold"/>
      <p:regular r:id="rId18"/>
    </p:embeddedFont>
    <p:embeddedFont>
      <p:font typeface="Inter Medium"/>
      <p:regular r:id="rId19"/>
    </p:embeddedFont>
    <p:embeddedFont>
      <p:font typeface="Inter Medium"/>
      <p:regular r:id="rId20"/>
    </p:embeddedFont>
    <p:embeddedFont>
      <p:font typeface="Inter Medium"/>
      <p:regular r:id="rId21"/>
    </p:embeddedFont>
    <p:embeddedFont>
      <p:font typeface="Inter Medium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914644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심도 깊게 탐구하는 Node.js</a:t>
            </a:r>
            <a:endParaRPr lang="en-US" sz="6150" dirty="0"/>
          </a:p>
        </p:txBody>
      </p:sp>
      <p:sp>
        <p:nvSpPr>
          <p:cNvPr id="5" name="Text 1"/>
          <p:cNvSpPr/>
          <p:nvPr/>
        </p:nvSpPr>
        <p:spPr>
          <a:xfrm>
            <a:off x="6280190" y="4211241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JavaScript 런타임 환경으로, 단순한 웹 서버 이상의 기능을 제공합니다. 이번 발표에서는 Node.js의 이벤트 기반 아키텍처, 논블로킹 I/O, V8 엔진 등 핵심 특성을 심도 있게 살펴보겠습니다. 또한 이러한 기능이 Node.js의 성능에 미치는 영향도 분석해 보겠습니다.</a:t>
            </a:r>
            <a:endParaRPr lang="en-US" sz="1750" dirty="0"/>
          </a:p>
        </p:txBody>
      </p:sp>
      <p:sp>
        <p:nvSpPr>
          <p:cNvPr id="6" name="Shape 2"/>
          <p:cNvSpPr/>
          <p:nvPr/>
        </p:nvSpPr>
        <p:spPr>
          <a:xfrm>
            <a:off x="6280190" y="593490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810" y="5942528"/>
            <a:ext cx="347663" cy="34766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56440" y="5918002"/>
            <a:ext cx="17930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64646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8319" y="2720340"/>
            <a:ext cx="4957763" cy="2788801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39735" y="1080849"/>
            <a:ext cx="7140773" cy="660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Node.js의 이벤트 기반 아키텍처</a:t>
            </a:r>
            <a:endParaRPr lang="en-US" sz="4150" dirty="0"/>
          </a:p>
        </p:txBody>
      </p:sp>
      <p:sp>
        <p:nvSpPr>
          <p:cNvPr id="5" name="Shape 1"/>
          <p:cNvSpPr/>
          <p:nvPr/>
        </p:nvSpPr>
        <p:spPr>
          <a:xfrm>
            <a:off x="1045250" y="2058233"/>
            <a:ext cx="22860" cy="5090398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6" name="Shape 2"/>
          <p:cNvSpPr/>
          <p:nvPr/>
        </p:nvSpPr>
        <p:spPr>
          <a:xfrm>
            <a:off x="1271588" y="2522339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7" name="Shape 3"/>
          <p:cNvSpPr/>
          <p:nvPr/>
        </p:nvSpPr>
        <p:spPr>
          <a:xfrm>
            <a:off x="818912" y="229600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8" name="Text 4"/>
          <p:cNvSpPr/>
          <p:nvPr/>
        </p:nvSpPr>
        <p:spPr>
          <a:xfrm>
            <a:off x="1001435" y="2375178"/>
            <a:ext cx="110371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450" dirty="0"/>
          </a:p>
        </p:txBody>
      </p:sp>
      <p:sp>
        <p:nvSpPr>
          <p:cNvPr id="9" name="Text 5"/>
          <p:cNvSpPr/>
          <p:nvPr/>
        </p:nvSpPr>
        <p:spPr>
          <a:xfrm>
            <a:off x="2219087" y="226956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이벤트 리스너</a:t>
            </a:r>
            <a:endParaRPr lang="en-US" sz="2050" dirty="0"/>
          </a:p>
        </p:txBody>
      </p:sp>
      <p:sp>
        <p:nvSpPr>
          <p:cNvPr id="10" name="Text 6"/>
          <p:cNvSpPr/>
          <p:nvPr/>
        </p:nvSpPr>
        <p:spPr>
          <a:xfrm>
            <a:off x="2219087" y="272653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이벤트 기반 아키텍처를 사용하여 비동기 처리를 수행합니다. 이벤트가 발생하면 등록된 콜백 함수가 호출되어 처리됩니다.</a:t>
            </a:r>
            <a:endParaRPr lang="en-US" sz="1650" dirty="0"/>
          </a:p>
        </p:txBody>
      </p:sp>
      <p:sp>
        <p:nvSpPr>
          <p:cNvPr id="11" name="Shape 7"/>
          <p:cNvSpPr/>
          <p:nvPr/>
        </p:nvSpPr>
        <p:spPr>
          <a:xfrm>
            <a:off x="1271588" y="4289584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2" name="Shape 8"/>
          <p:cNvSpPr/>
          <p:nvPr/>
        </p:nvSpPr>
        <p:spPr>
          <a:xfrm>
            <a:off x="818912" y="4063246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3" name="Text 9"/>
          <p:cNvSpPr/>
          <p:nvPr/>
        </p:nvSpPr>
        <p:spPr>
          <a:xfrm>
            <a:off x="965240" y="4142423"/>
            <a:ext cx="182880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450" dirty="0"/>
          </a:p>
        </p:txBody>
      </p:sp>
      <p:sp>
        <p:nvSpPr>
          <p:cNvPr id="14" name="Text 10"/>
          <p:cNvSpPr/>
          <p:nvPr/>
        </p:nvSpPr>
        <p:spPr>
          <a:xfrm>
            <a:off x="2219087" y="4036814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이벤트 루프</a:t>
            </a:r>
            <a:endParaRPr lang="en-US" sz="2050" dirty="0"/>
          </a:p>
        </p:txBody>
      </p:sp>
      <p:sp>
        <p:nvSpPr>
          <p:cNvPr id="15" name="Text 11"/>
          <p:cNvSpPr/>
          <p:nvPr/>
        </p:nvSpPr>
        <p:spPr>
          <a:xfrm>
            <a:off x="2219087" y="4493776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루프는 이벤트 큐에서 이벤트를 지속적으로 확인하고 처리하는 핵심 메커니즘입니다.</a:t>
            </a:r>
            <a:endParaRPr lang="en-US" sz="1650" dirty="0"/>
          </a:p>
        </p:txBody>
      </p:sp>
      <p:sp>
        <p:nvSpPr>
          <p:cNvPr id="16" name="Shape 12"/>
          <p:cNvSpPr/>
          <p:nvPr/>
        </p:nvSpPr>
        <p:spPr>
          <a:xfrm>
            <a:off x="1271588" y="6056828"/>
            <a:ext cx="739735" cy="22860"/>
          </a:xfrm>
          <a:prstGeom prst="roundRect">
            <a:avLst>
              <a:gd name="adj" fmla="val 138692"/>
            </a:avLst>
          </a:prstGeom>
          <a:solidFill>
            <a:srgbClr val="D8D4D4"/>
          </a:solidFill>
          <a:ln/>
        </p:spPr>
      </p:sp>
      <p:sp>
        <p:nvSpPr>
          <p:cNvPr id="17" name="Shape 13"/>
          <p:cNvSpPr/>
          <p:nvPr/>
        </p:nvSpPr>
        <p:spPr>
          <a:xfrm>
            <a:off x="818912" y="5830491"/>
            <a:ext cx="475536" cy="475536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8" name="Text 14"/>
          <p:cNvSpPr/>
          <p:nvPr/>
        </p:nvSpPr>
        <p:spPr>
          <a:xfrm>
            <a:off x="961668" y="5909667"/>
            <a:ext cx="189905" cy="3170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450" dirty="0"/>
          </a:p>
        </p:txBody>
      </p:sp>
      <p:sp>
        <p:nvSpPr>
          <p:cNvPr id="19" name="Text 15"/>
          <p:cNvSpPr/>
          <p:nvPr/>
        </p:nvSpPr>
        <p:spPr>
          <a:xfrm>
            <a:off x="2219087" y="5804059"/>
            <a:ext cx="2641997" cy="330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논블로킹 I/O</a:t>
            </a:r>
            <a:endParaRPr lang="en-US" sz="2050" dirty="0"/>
          </a:p>
        </p:txBody>
      </p:sp>
      <p:sp>
        <p:nvSpPr>
          <p:cNvPr id="20" name="Text 16"/>
          <p:cNvSpPr/>
          <p:nvPr/>
        </p:nvSpPr>
        <p:spPr>
          <a:xfrm>
            <a:off x="2219087" y="6261021"/>
            <a:ext cx="6185178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입출력 작업을 비동기적으로 처리하여 프로세스가 블로킹되지 않도록 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690919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Node.js의 논블로킹 I/O 특성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동기 vs 비동기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I/O 작업을 비동기적으로 처리하여 프로세스가 차단되지 않도록 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I/O 작업이 완료되면 등록된 콜백 함수가 호출되어 결과를 처리합니다.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이벤트 루프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루프가 콜백 함수를 효율적으로 관리하여 논블로킹 I/O를 가능하게 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1655088"/>
            <a:ext cx="4919424" cy="49194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Node.js의 V8 엔진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476048" y="3213140"/>
            <a:ext cx="11846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고성능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구글의 고성능 JavaScript 엔진인 V8을 사용합니다.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0" name="Text 6"/>
          <p:cNvSpPr/>
          <p:nvPr/>
        </p:nvSpPr>
        <p:spPr>
          <a:xfrm>
            <a:off x="10328791" y="3213140"/>
            <a:ext cx="19633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JIT 컴파일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V8 엔진은 코드를 실시간으로 컴파일하여 높은 실행 속도를 제공합니다.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2EEEE"/>
          </a:solidFill>
          <a:ln/>
        </p:spPr>
      </p:sp>
      <p:sp>
        <p:nvSpPr>
          <p:cNvPr id="14" name="Text 10"/>
          <p:cNvSpPr/>
          <p:nvPr/>
        </p:nvSpPr>
        <p:spPr>
          <a:xfrm>
            <a:off x="6433423" y="5274231"/>
            <a:ext cx="20383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메모리 관리</a:t>
            </a:r>
            <a:endParaRPr lang="en-US" sz="2200" dirty="0"/>
          </a:p>
        </p:txBody>
      </p:sp>
      <p:sp>
        <p:nvSpPr>
          <p:cNvPr id="16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V8 엔진의 효율적인 메모리 관리 기능이 Node.js의 성능을 향상시킵니다.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88" y="2735342"/>
            <a:ext cx="4919305" cy="275891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280190" y="14526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 아키텍처가 성능에 미치는 영향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6280190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6" name="Text 2"/>
          <p:cNvSpPr/>
          <p:nvPr/>
        </p:nvSpPr>
        <p:spPr>
          <a:xfrm>
            <a:off x="6507004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비동기 처리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6507004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Node.js의 비동기 처리 능력은 병목 현상 없이 높은 처리량을 제공합니다.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10171867" y="32104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2EEEE"/>
          </a:solidFill>
          <a:ln/>
        </p:spPr>
      </p:sp>
      <p:sp>
        <p:nvSpPr>
          <p:cNvPr id="9" name="Text 5"/>
          <p:cNvSpPr/>
          <p:nvPr/>
        </p:nvSpPr>
        <p:spPr>
          <a:xfrm>
            <a:off x="10398681" y="34372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398681" y="3927634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Node.js의 단일 스레드 모델은 복잡성을 낮추고 효율적인 리소스 관리를 가능하게 합니다.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6280190" y="54699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2EEEE"/>
          </a:solidFill>
          <a:ln/>
        </p:spPr>
      </p:sp>
      <p:sp>
        <p:nvSpPr>
          <p:cNvPr id="12" name="Text 8"/>
          <p:cNvSpPr/>
          <p:nvPr/>
        </p:nvSpPr>
        <p:spPr>
          <a:xfrm>
            <a:off x="6507004" y="56967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6507004" y="61872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Node.js는 클러스터링을 통해 쉽게 수직 및 수평 확장이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106" y="1941076"/>
            <a:ext cx="4934069" cy="434744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730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 이벤트 루프의 작동 원리</a:t>
            </a:r>
            <a:endParaRPr lang="en-US" sz="43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2319933"/>
            <a:ext cx="1104424" cy="176712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2208728" y="2540794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호출 스택 처리</a:t>
            </a:r>
            <a:endParaRPr lang="en-US" sz="2150" dirty="0"/>
          </a:p>
        </p:txBody>
      </p:sp>
      <p:sp>
        <p:nvSpPr>
          <p:cNvPr id="7" name="Text 2"/>
          <p:cNvSpPr/>
          <p:nvPr/>
        </p:nvSpPr>
        <p:spPr>
          <a:xfrm>
            <a:off x="2208728" y="301835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루프는 호출 스택에서 함수를 순차적으로 실행합니다.</a:t>
            </a:r>
            <a:endParaRPr lang="en-US" sz="170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4087058"/>
            <a:ext cx="1104424" cy="176712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08728" y="4307919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비동기 작업 큐 관리</a:t>
            </a:r>
            <a:endParaRPr lang="en-US" sz="2150" dirty="0"/>
          </a:p>
        </p:txBody>
      </p:sp>
      <p:sp>
        <p:nvSpPr>
          <p:cNvPr id="10" name="Text 4"/>
          <p:cNvSpPr/>
          <p:nvPr/>
        </p:nvSpPr>
        <p:spPr>
          <a:xfrm>
            <a:off x="22087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작업이 완료되면 이벤트 루프가 큐에서 해당 콜백 함수를 가져와 실행합니다.</a:t>
            </a:r>
            <a:endParaRPr lang="en-US" sz="170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5854184"/>
            <a:ext cx="1104424" cy="176712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2208728" y="6075045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효율적인 자원 활용</a:t>
            </a:r>
            <a:endParaRPr lang="en-US" sz="2150" dirty="0"/>
          </a:p>
        </p:txBody>
      </p:sp>
      <p:sp>
        <p:nvSpPr>
          <p:cNvPr id="13" name="Text 6"/>
          <p:cNvSpPr/>
          <p:nvPr/>
        </p:nvSpPr>
        <p:spPr>
          <a:xfrm>
            <a:off x="2208728" y="6552605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루프는 CPU와 I/O를 효율적으로 활용하여 성능을 높입니다.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996" y="283488"/>
            <a:ext cx="4032409" cy="226826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4002881"/>
            <a:ext cx="8185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 비동기 프로그래밍의 이해</a:t>
            </a:r>
            <a:endParaRPr lang="en-US" sz="445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051822"/>
            <a:ext cx="566976" cy="566976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콜백 함수</a:t>
            </a:r>
            <a:endParaRPr lang="en-US" sz="2200" dirty="0"/>
          </a:p>
        </p:txBody>
      </p:sp>
      <p:sp>
        <p:nvSpPr>
          <p:cNvPr id="7" name="Text 2"/>
          <p:cNvSpPr/>
          <p:nvPr/>
        </p:nvSpPr>
        <p:spPr>
          <a:xfrm>
            <a:off x="793790" y="6336030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작업 완료 시 호출되는 함수</a:t>
            </a:r>
            <a:endParaRPr lang="en-US" sz="1750" dirty="0"/>
          </a:p>
        </p:txBody>
      </p:sp>
      <p:pic>
        <p:nvPicPr>
          <p:cNvPr id="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4704" y="5051822"/>
            <a:ext cx="566976" cy="566976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5254704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프라미스</a:t>
            </a:r>
            <a:endParaRPr lang="en-US" sz="2200" dirty="0"/>
          </a:p>
        </p:txBody>
      </p:sp>
      <p:sp>
        <p:nvSpPr>
          <p:cNvPr id="10" name="Text 4"/>
          <p:cNvSpPr/>
          <p:nvPr/>
        </p:nvSpPr>
        <p:spPr>
          <a:xfrm>
            <a:off x="5254704" y="6336030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작업의 성공/실패 결과를 표현하는 객체</a:t>
            </a:r>
            <a:endParaRPr lang="en-US" sz="1750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5738" y="5051822"/>
            <a:ext cx="566976" cy="566976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9715738" y="58456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async/await</a:t>
            </a:r>
            <a:endParaRPr lang="en-US" sz="2200" dirty="0"/>
          </a:p>
        </p:txBody>
      </p:sp>
      <p:sp>
        <p:nvSpPr>
          <p:cNvPr id="13" name="Text 6"/>
          <p:cNvSpPr/>
          <p:nvPr/>
        </p:nvSpPr>
        <p:spPr>
          <a:xfrm>
            <a:off x="9715738" y="6336030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코드를 동기식으로 작성할 수 있게 해주는 문법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607" y="2823448"/>
            <a:ext cx="4919186" cy="258258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56266"/>
            <a:ext cx="60989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Node.js 성능 최적화 전략</a:t>
            </a:r>
            <a:endParaRPr lang="en-US" sz="4450" dirty="0"/>
          </a:p>
        </p:txBody>
      </p:sp>
      <p:sp>
        <p:nvSpPr>
          <p:cNvPr id="5" name="Shape 1"/>
          <p:cNvSpPr/>
          <p:nvPr/>
        </p:nvSpPr>
        <p:spPr>
          <a:xfrm>
            <a:off x="793790" y="2605207"/>
            <a:ext cx="7556421" cy="4068128"/>
          </a:xfrm>
          <a:prstGeom prst="roundRect">
            <a:avLst>
              <a:gd name="adj" fmla="val 83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6" name="Shape 2"/>
          <p:cNvSpPr/>
          <p:nvPr/>
        </p:nvSpPr>
        <p:spPr>
          <a:xfrm>
            <a:off x="801410" y="2612827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3"/>
          <p:cNvSpPr/>
          <p:nvPr/>
        </p:nvSpPr>
        <p:spPr>
          <a:xfrm>
            <a:off x="1028224" y="2756535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비동기 작업 활용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4802624" y="2756535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논블로킹 I/O를 통해 CPU 활용도를 높여 성능을 개선합니다.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6"/>
          <p:cNvSpPr/>
          <p:nvPr/>
        </p:nvSpPr>
        <p:spPr>
          <a:xfrm>
            <a:off x="1028224" y="3769757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 관리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802624" y="3769757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이벤트 루프의 효율적인 운영으로 리소스 활용도를 극대화합니다.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801410" y="4639270"/>
            <a:ext cx="7541181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9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클러스터링</a:t>
            </a:r>
            <a:endParaRPr lang="en-US" sz="1750" dirty="0"/>
          </a:p>
        </p:txBody>
      </p:sp>
      <p:sp>
        <p:nvSpPr>
          <p:cNvPr id="14" name="Text 10"/>
          <p:cNvSpPr/>
          <p:nvPr/>
        </p:nvSpPr>
        <p:spPr>
          <a:xfrm>
            <a:off x="4802624" y="4782979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클러스터링을 통해 수직 및 수평 확장으로 처리량을 높일 수 있습니다.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801410" y="5652492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2"/>
          <p:cNvSpPr/>
          <p:nvPr/>
        </p:nvSpPr>
        <p:spPr>
          <a:xfrm>
            <a:off x="1028224" y="5796201"/>
            <a:ext cx="33131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캐싱 활용</a:t>
            </a:r>
            <a:endParaRPr lang="en-US" sz="1750" dirty="0"/>
          </a:p>
        </p:txBody>
      </p:sp>
      <p:sp>
        <p:nvSpPr>
          <p:cNvPr id="17" name="Text 13"/>
          <p:cNvSpPr/>
          <p:nvPr/>
        </p:nvSpPr>
        <p:spPr>
          <a:xfrm>
            <a:off x="4802624" y="5796201"/>
            <a:ext cx="331315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메모리 캐싱을 통해 데이터 접근 속도를 높일 수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2024-11-04T11:43:06Z</dcterms:created>
  <dcterms:modified xsi:type="dcterms:W3CDTF">2024-11-04T11:43:06Z</dcterms:modified>
</cp:coreProperties>
</file>